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22"/>
  </p:notesMasterIdLst>
  <p:handoutMasterIdLst>
    <p:handoutMasterId r:id="rId23"/>
  </p:handoutMasterIdLst>
  <p:sldIdLst>
    <p:sldId id="791" r:id="rId3"/>
    <p:sldId id="913" r:id="rId4"/>
    <p:sldId id="1000" r:id="rId5"/>
    <p:sldId id="1001" r:id="rId6"/>
    <p:sldId id="1007" r:id="rId7"/>
    <p:sldId id="1008" r:id="rId8"/>
    <p:sldId id="1004" r:id="rId9"/>
    <p:sldId id="1005" r:id="rId10"/>
    <p:sldId id="1040" r:id="rId11"/>
    <p:sldId id="1051" r:id="rId12"/>
    <p:sldId id="1052" r:id="rId13"/>
    <p:sldId id="1053" r:id="rId14"/>
    <p:sldId id="1054" r:id="rId15"/>
    <p:sldId id="1055" r:id="rId16"/>
    <p:sldId id="1056" r:id="rId17"/>
    <p:sldId id="1057" r:id="rId18"/>
    <p:sldId id="1058" r:id="rId19"/>
    <p:sldId id="1059" r:id="rId20"/>
    <p:sldId id="1060" r:id="rId21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3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211" autoAdjust="0"/>
    <p:restoredTop sz="76980" autoAdjust="0"/>
  </p:normalViewPr>
  <p:slideViewPr>
    <p:cSldViewPr snapToGrid="0">
      <p:cViewPr varScale="1">
        <p:scale>
          <a:sx n="94" d="100"/>
          <a:sy n="94" d="100"/>
        </p:scale>
        <p:origin x="279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760" y="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.xml"/><Relationship Id="rId2" Type="http://schemas.openxmlformats.org/officeDocument/2006/relationships/slide" Target="slides/slide4.xml"/><Relationship Id="rId1" Type="http://schemas.openxmlformats.org/officeDocument/2006/relationships/slide" Target="slides/slide3.xml"/><Relationship Id="rId6" Type="http://schemas.openxmlformats.org/officeDocument/2006/relationships/slide" Target="slides/slide8.xml"/><Relationship Id="rId5" Type="http://schemas.openxmlformats.org/officeDocument/2006/relationships/slide" Target="slides/slide7.xml"/><Relationship Id="rId4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‹Nº›</a:t>
            </a:fld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3182761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es-ES" dirty="0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6.2.1.2 – Números del sistema autónomo</a:t>
            </a:r>
          </a:p>
        </p:txBody>
      </p:sp>
    </p:spTree>
    <p:extLst>
      <p:ext uri="{BB962C8B-B14F-4D97-AF65-F5344CB8AC3E}">
        <p14:creationId xmlns:p14="http://schemas.microsoft.com/office/powerpoint/2010/main" val="4017086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6.2.1.3 – Comando del router EIGRP</a:t>
            </a:r>
          </a:p>
        </p:txBody>
      </p:sp>
    </p:spTree>
    <p:extLst>
      <p:ext uri="{BB962C8B-B14F-4D97-AF65-F5344CB8AC3E}">
        <p14:creationId xmlns:p14="http://schemas.microsoft.com/office/powerpoint/2010/main" val="2017324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 dirty="0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6.2.1.4 – ID del </a:t>
            </a:r>
            <a:r>
              <a:rPr lang="es-ES" dirty="0" err="1"/>
              <a:t>router</a:t>
            </a:r>
            <a:r>
              <a:rPr lang="es-ES" dirty="0"/>
              <a:t> EIGRP</a:t>
            </a:r>
          </a:p>
        </p:txBody>
      </p:sp>
    </p:spTree>
    <p:extLst>
      <p:ext uri="{BB962C8B-B14F-4D97-AF65-F5344CB8AC3E}">
        <p14:creationId xmlns:p14="http://schemas.microsoft.com/office/powerpoint/2010/main" val="3114956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6.2.1.5 – Configuración de la ID del router EIGRP</a:t>
            </a:r>
          </a:p>
        </p:txBody>
      </p:sp>
    </p:spTree>
    <p:extLst>
      <p:ext uri="{BB962C8B-B14F-4D97-AF65-F5344CB8AC3E}">
        <p14:creationId xmlns:p14="http://schemas.microsoft.com/office/powerpoint/2010/main" val="4213912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6.2.1.6 – Comando network</a:t>
            </a:r>
          </a:p>
        </p:txBody>
      </p:sp>
    </p:spTree>
    <p:extLst>
      <p:ext uri="{BB962C8B-B14F-4D97-AF65-F5344CB8AC3E}">
        <p14:creationId xmlns:p14="http://schemas.microsoft.com/office/powerpoint/2010/main" val="2376838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6.2.1.7 – Comando network y máscara de comodín</a:t>
            </a:r>
          </a:p>
        </p:txBody>
      </p:sp>
    </p:spTree>
    <p:extLst>
      <p:ext uri="{BB962C8B-B14F-4D97-AF65-F5344CB8AC3E}">
        <p14:creationId xmlns:p14="http://schemas.microsoft.com/office/powerpoint/2010/main" val="1074074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 dirty="0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6.2.1.8 – Interfaz pasiva</a:t>
            </a:r>
          </a:p>
        </p:txBody>
      </p:sp>
    </p:spTree>
    <p:extLst>
      <p:ext uri="{BB962C8B-B14F-4D97-AF65-F5344CB8AC3E}">
        <p14:creationId xmlns:p14="http://schemas.microsoft.com/office/powerpoint/2010/main" val="3826605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6.2.2</a:t>
            </a:r>
            <a:r>
              <a:rPr lang="es-ES"/>
              <a:t> – Verificación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6.2.2.1 – Verificación del EIGRP: análisis de vecinos</a:t>
            </a:r>
          </a:p>
        </p:txBody>
      </p:sp>
    </p:spTree>
    <p:extLst>
      <p:ext uri="{BB962C8B-B14F-4D97-AF65-F5344CB8AC3E}">
        <p14:creationId xmlns:p14="http://schemas.microsoft.com/office/powerpoint/2010/main" val="2175845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6.2.2</a:t>
            </a:r>
            <a:r>
              <a:rPr lang="es-ES"/>
              <a:t> – Verificación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6.2.2.2 – Verificación del EIGRP: comando show ip protocols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512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6.2.2</a:t>
            </a:r>
            <a:r>
              <a:rPr lang="es-ES" dirty="0"/>
              <a:t> – Verificación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6.2.2.3 – Verificación del EIGRP: análisis de la tabla de </a:t>
            </a:r>
            <a:r>
              <a:rPr lang="es-ES" dirty="0" err="1"/>
              <a:t>routing</a:t>
            </a:r>
            <a:r>
              <a:rPr lang="es-ES" dirty="0"/>
              <a:t> IPv4</a:t>
            </a:r>
          </a:p>
        </p:txBody>
      </p:sp>
    </p:spTree>
    <p:extLst>
      <p:ext uri="{BB962C8B-B14F-4D97-AF65-F5344CB8AC3E}">
        <p14:creationId xmlns:p14="http://schemas.microsoft.com/office/powerpoint/2010/main" val="1062805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196270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3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3.2.1.1</a:t>
            </a:r>
            <a:r>
              <a:rPr lang="es-ES" dirty="0"/>
              <a:t>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– Modos de configuración RIP de un router</a:t>
            </a:r>
          </a:p>
        </p:txBody>
      </p:sp>
    </p:spTree>
    <p:extLst>
      <p:ext uri="{BB962C8B-B14F-4D97-AF65-F5344CB8AC3E}">
        <p14:creationId xmlns:p14="http://schemas.microsoft.com/office/powerpoint/2010/main" val="135249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4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3.2.1.3</a:t>
            </a:r>
            <a:r>
              <a:rPr lang="es-ES" dirty="0"/>
              <a:t>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– Verificar el routing RIP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88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5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3.2.1.4</a:t>
            </a:r>
            <a:r>
              <a:rPr lang="es-ES" dirty="0"/>
              <a:t>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– Habilitar y verificar RIPv2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86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6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3.2.1.5 – Deshabilitar la sumarización automática</a:t>
            </a:r>
          </a:p>
        </p:txBody>
      </p:sp>
    </p:spTree>
    <p:extLst>
      <p:ext uri="{BB962C8B-B14F-4D97-AF65-F5344CB8AC3E}">
        <p14:creationId xmlns:p14="http://schemas.microsoft.com/office/powerpoint/2010/main" val="19667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7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3.2.1.6</a:t>
            </a:r>
            <a:r>
              <a:rPr lang="es-ES" dirty="0"/>
              <a:t>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– Configurar interfaces pasivas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472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8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3.2.1.7 – Propagar una ruta predeterminada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993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9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219967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49" y="2263775"/>
            <a:ext cx="3529331" cy="1481138"/>
          </a:xfrm>
        </p:spPr>
        <p:txBody>
          <a:bodyPr/>
          <a:lstStyle/>
          <a:p>
            <a:pPr eaLnBrk="1" hangingPunct="1">
              <a:lnSpc>
                <a:spcPts val="3500"/>
              </a:lnSpc>
            </a:pPr>
            <a:r>
              <a:rPr lang="es-ES" sz="2800" dirty="0"/>
              <a:t>Configuración de RIP y EIGRP</a:t>
            </a:r>
            <a:endParaRPr lang="es-E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734" y="1590004"/>
            <a:ext cx="8642291" cy="1177393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Un </a:t>
            </a:r>
            <a:r>
              <a:rPr lang="es-ES" b="1" dirty="0">
                <a:solidFill>
                  <a:srgbClr val="FF0000"/>
                </a:solidFill>
              </a:rPr>
              <a:t>sistema autónomo (AS) </a:t>
            </a:r>
            <a:r>
              <a:rPr lang="es-ES" dirty="0"/>
              <a:t>es una colección de redes bajo el control de una sola autoridad.</a:t>
            </a:r>
          </a:p>
          <a:p>
            <a:pPr lvl="1"/>
            <a:r>
              <a:rPr lang="es-ES" dirty="0"/>
              <a:t>Los números del AS se necesitan para intercambiar rutas entre los AS.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405822"/>
            <a:ext cx="8772157" cy="838200"/>
          </a:xfrm>
        </p:spPr>
        <p:txBody>
          <a:bodyPr/>
          <a:lstStyle/>
          <a:p>
            <a:r>
              <a:rPr lang="es-ES" sz="1600" dirty="0"/>
              <a:t>Configurar el protocolo EIGRP</a:t>
            </a:r>
            <a:br>
              <a:rPr dirty="0"/>
            </a:br>
            <a:r>
              <a:rPr lang="es-ES" dirty="0"/>
              <a:t>Configurar EIGRP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067" y="3058719"/>
            <a:ext cx="4007364" cy="2503080"/>
          </a:xfrm>
          <a:prstGeom prst="rect">
            <a:avLst/>
          </a:prstGeom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F8F25415-91C9-47D7-4BBB-0BD0C3163EEC}"/>
              </a:ext>
            </a:extLst>
          </p:cNvPr>
          <p:cNvSpPr txBox="1">
            <a:spLocks/>
          </p:cNvSpPr>
          <p:nvPr/>
        </p:nvSpPr>
        <p:spPr bwMode="auto">
          <a:xfrm>
            <a:off x="311698" y="2931744"/>
            <a:ext cx="4007365" cy="263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s-ES" kern="0" dirty="0"/>
              <a:t>Los números del AS generalmente son de 16 bits, que van de 0 a 65 535.</a:t>
            </a:r>
          </a:p>
          <a:p>
            <a:pPr lvl="1"/>
            <a:r>
              <a:rPr lang="es-ES" kern="0" dirty="0"/>
              <a:t>Desde 2007, los números del AS pueden tener 32 bits; por lo tanto, la cantidad de números del AS aumentó a más de 4 mil millones. </a:t>
            </a:r>
          </a:p>
        </p:txBody>
      </p:sp>
    </p:spTree>
    <p:extLst>
      <p:ext uri="{BB962C8B-B14F-4D97-AF65-F5344CB8AC3E}">
        <p14:creationId xmlns:p14="http://schemas.microsoft.com/office/powerpoint/2010/main" val="1093398977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7429" y="1722383"/>
            <a:ext cx="7937767" cy="443838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s-ES" dirty="0"/>
              <a:t>Para configurar el EIGRP, utilice el comando </a:t>
            </a:r>
          </a:p>
          <a:p>
            <a:pPr marL="220662" lvl="1" indent="0"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s-ES" altLang="en-US" sz="2400" b="1" dirty="0" err="1">
                <a:solidFill>
                  <a:srgbClr val="FF0000"/>
                </a:solidFill>
              </a:rPr>
              <a:t>router</a:t>
            </a:r>
            <a:r>
              <a:rPr lang="es-ES" altLang="en-US" sz="2400" b="1" dirty="0">
                <a:solidFill>
                  <a:srgbClr val="FF0000"/>
                </a:solidFill>
              </a:rPr>
              <a:t> eigrp </a:t>
            </a:r>
            <a:r>
              <a:rPr lang="es-ES" altLang="en-US" sz="2400" i="1" dirty="0">
                <a:solidFill>
                  <a:srgbClr val="FF0000"/>
                </a:solidFill>
              </a:rPr>
              <a:t>AS-#</a:t>
            </a:r>
            <a:r>
              <a:rPr lang="es-ES" sz="2400" dirty="0">
                <a:solidFill>
                  <a:srgbClr val="FF0000"/>
                </a:solidFill>
              </a:rPr>
              <a:t>.</a:t>
            </a:r>
          </a:p>
          <a:p>
            <a:pPr lvl="1">
              <a:defRPr/>
            </a:pPr>
            <a:r>
              <a:rPr lang="es-ES" altLang="en-US" b="1" i="1" dirty="0"/>
              <a:t>AS-#</a:t>
            </a:r>
            <a:r>
              <a:rPr lang="es-ES" b="1" dirty="0"/>
              <a:t> </a:t>
            </a:r>
            <a:r>
              <a:rPr lang="es-ES" dirty="0"/>
              <a:t>funciona como ID de proceso. </a:t>
            </a:r>
          </a:p>
          <a:p>
            <a:pPr lvl="1" algn="just">
              <a:defRPr/>
            </a:pPr>
            <a:r>
              <a:rPr lang="es-ES" dirty="0"/>
              <a:t>El número del AS solo es importante para el dominio de ruteo del EIGRP.</a:t>
            </a:r>
          </a:p>
          <a:p>
            <a:pPr lvl="1" algn="just">
              <a:defRPr/>
            </a:pPr>
            <a:r>
              <a:rPr lang="es-ES" dirty="0"/>
              <a:t>Todos los routers del dominio de ruteo del EIGRP deben usar el mismo número de AS (número de ID del proceso).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293C5B1-F3CF-3625-D6B1-2C90C8EEF9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1843" y="520122"/>
            <a:ext cx="7937767" cy="838200"/>
          </a:xfrm>
        </p:spPr>
        <p:txBody>
          <a:bodyPr/>
          <a:lstStyle/>
          <a:p>
            <a:r>
              <a:rPr lang="es-ES" sz="1600" dirty="0"/>
              <a:t>Configurar el protocolo EIGRP</a:t>
            </a:r>
            <a:br>
              <a:rPr dirty="0"/>
            </a:br>
            <a:r>
              <a:rPr lang="es-ES" dirty="0"/>
              <a:t>Configurar EIGRP</a:t>
            </a:r>
          </a:p>
        </p:txBody>
      </p:sp>
    </p:spTree>
    <p:extLst>
      <p:ext uri="{BB962C8B-B14F-4D97-AF65-F5344CB8AC3E}">
        <p14:creationId xmlns:p14="http://schemas.microsoft.com/office/powerpoint/2010/main" val="167605847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9227" y="1439025"/>
            <a:ext cx="8165545" cy="4155319"/>
          </a:xfrm>
        </p:spPr>
        <p:txBody>
          <a:bodyPr/>
          <a:lstStyle/>
          <a:p>
            <a:r>
              <a:rPr lang="es-ES" sz="1800" dirty="0"/>
              <a:t>La ID de router EIGRP se utiliza para identificar de forma única a cada router en el dominio de routing del EIGRP. </a:t>
            </a:r>
          </a:p>
          <a:p>
            <a:r>
              <a:rPr lang="es-ES" sz="1800" dirty="0"/>
              <a:t>Los </a:t>
            </a:r>
            <a:r>
              <a:rPr lang="es-ES" sz="1800" dirty="0" err="1"/>
              <a:t>routers</a:t>
            </a:r>
            <a:r>
              <a:rPr lang="es-ES" sz="1800" dirty="0"/>
              <a:t> utilizan estos tres criterios para determinar la ID de </a:t>
            </a:r>
            <a:r>
              <a:rPr lang="es-ES" sz="1800" dirty="0" err="1"/>
              <a:t>router</a:t>
            </a:r>
            <a:r>
              <a:rPr lang="es-ES" sz="1800" dirty="0"/>
              <a:t>: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507" y="2682476"/>
            <a:ext cx="5044493" cy="345534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B404ED8-61B2-0948-A385-D7542145AE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1843" y="382962"/>
            <a:ext cx="7937767" cy="838200"/>
          </a:xfrm>
        </p:spPr>
        <p:txBody>
          <a:bodyPr/>
          <a:lstStyle/>
          <a:p>
            <a:r>
              <a:rPr lang="es-ES" sz="1600" dirty="0"/>
              <a:t>Configurar el protocolo EIGRP</a:t>
            </a:r>
            <a:br>
              <a:rPr dirty="0"/>
            </a:br>
            <a:r>
              <a:rPr lang="es-ES" dirty="0"/>
              <a:t>Configurar EIGRP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F004101-47A5-1015-ABD5-5D7A6B8FDB5E}"/>
              </a:ext>
            </a:extLst>
          </p:cNvPr>
          <p:cNvSpPr txBox="1">
            <a:spLocks/>
          </p:cNvSpPr>
          <p:nvPr/>
        </p:nvSpPr>
        <p:spPr bwMode="auto">
          <a:xfrm>
            <a:off x="588234" y="2682476"/>
            <a:ext cx="3511273" cy="3455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198438">
              <a:buFont typeface="+mj-lt"/>
              <a:buAutoNum type="arabicPeriod"/>
            </a:pPr>
            <a:r>
              <a:rPr lang="es-ES" sz="1600" kern="0" dirty="0"/>
              <a:t>Utilice la dirección configurada con el comando de configuración del </a:t>
            </a:r>
            <a:r>
              <a:rPr lang="es-ES" sz="1600" kern="0" dirty="0" err="1"/>
              <a:t>router</a:t>
            </a:r>
            <a:r>
              <a:rPr lang="es-ES" sz="1600" kern="0" dirty="0"/>
              <a:t> </a:t>
            </a:r>
            <a:r>
              <a:rPr lang="es-ES" sz="1600" b="1" kern="0" dirty="0" err="1"/>
              <a:t>eigrp</a:t>
            </a:r>
            <a:r>
              <a:rPr lang="es-ES" sz="1600" b="1" kern="0" dirty="0"/>
              <a:t> </a:t>
            </a:r>
            <a:r>
              <a:rPr lang="es-ES" sz="1600" b="1" kern="0" dirty="0" err="1"/>
              <a:t>router</a:t>
            </a:r>
            <a:r>
              <a:rPr lang="es-ES" sz="1600" b="1" kern="0" dirty="0"/>
              <a:t>-id </a:t>
            </a:r>
            <a:r>
              <a:rPr lang="es-ES" sz="1600" i="1" kern="0" dirty="0"/>
              <a:t>dirección ipv4</a:t>
            </a:r>
            <a:r>
              <a:rPr lang="es-ES" sz="1600" kern="0" dirty="0"/>
              <a:t>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600" kern="0" spc="-30" dirty="0"/>
              <a:t>Si la ID de </a:t>
            </a:r>
            <a:r>
              <a:rPr lang="es-ES" sz="1600" kern="0" spc="-30" dirty="0" err="1"/>
              <a:t>router</a:t>
            </a:r>
            <a:r>
              <a:rPr lang="es-ES" sz="1600" kern="0" spc="-30" dirty="0"/>
              <a:t> no está configurada, elija la dirección IPv4 más alta de cualquiera de sus interfaces </a:t>
            </a:r>
            <a:r>
              <a:rPr lang="es-ES" sz="1600" kern="0" spc="-30" dirty="0" err="1"/>
              <a:t>Loopback</a:t>
            </a:r>
            <a:r>
              <a:rPr lang="es-ES" sz="1600" kern="0" spc="-30" dirty="0"/>
              <a:t>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600" kern="0" dirty="0"/>
              <a:t>Si no se configuró ninguna interfaz </a:t>
            </a:r>
            <a:r>
              <a:rPr lang="es-ES" sz="1600" kern="0" dirty="0" err="1"/>
              <a:t>Loopback</a:t>
            </a:r>
            <a:r>
              <a:rPr lang="es-ES" sz="1600" kern="0" dirty="0"/>
              <a:t>, elija la dirección IPv4 activa más alta de cualquiera de sus interfaces físicas.</a:t>
            </a:r>
            <a:endParaRPr lang="es-ES" kern="0" dirty="0"/>
          </a:p>
        </p:txBody>
      </p:sp>
    </p:spTree>
    <p:extLst>
      <p:ext uri="{BB962C8B-B14F-4D97-AF65-F5344CB8AC3E}">
        <p14:creationId xmlns:p14="http://schemas.microsoft.com/office/powerpoint/2010/main" val="3241802207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321" y="2263163"/>
            <a:ext cx="4094379" cy="28045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12" y="1728436"/>
            <a:ext cx="2390195" cy="5367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674" y="1661080"/>
            <a:ext cx="2318632" cy="486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12" y="2362946"/>
            <a:ext cx="3048573" cy="3384917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6267F916-9F73-7FF6-2CC4-0E4EB28706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1843" y="371532"/>
            <a:ext cx="7937767" cy="838200"/>
          </a:xfrm>
        </p:spPr>
        <p:txBody>
          <a:bodyPr/>
          <a:lstStyle/>
          <a:p>
            <a:r>
              <a:rPr lang="es-ES" sz="1600" dirty="0"/>
              <a:t>Configurar el protocolo EIGRP</a:t>
            </a:r>
            <a:br>
              <a:rPr dirty="0"/>
            </a:br>
            <a:r>
              <a:rPr lang="es-ES" dirty="0"/>
              <a:t>Configurar EIGRP</a:t>
            </a:r>
          </a:p>
        </p:txBody>
      </p:sp>
    </p:spTree>
    <p:extLst>
      <p:ext uri="{BB962C8B-B14F-4D97-AF65-F5344CB8AC3E}">
        <p14:creationId xmlns:p14="http://schemas.microsoft.com/office/powerpoint/2010/main" val="4066825853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0323" y="1365175"/>
            <a:ext cx="8733677" cy="4926405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Use el siguiente comando de configuración para habilitar y anunciar una red en EIGRP.</a:t>
            </a:r>
          </a:p>
          <a:p>
            <a:pPr marL="220662" lvl="1" indent="0">
              <a:buNone/>
            </a:pPr>
            <a:r>
              <a:rPr lang="es-ES" sz="2400" b="1" dirty="0" err="1">
                <a:solidFill>
                  <a:srgbClr val="FF0000"/>
                </a:solidFill>
              </a:rPr>
              <a:t>network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i="1" dirty="0">
                <a:solidFill>
                  <a:srgbClr val="FF0000"/>
                </a:solidFill>
              </a:rPr>
              <a:t>network-number </a:t>
            </a:r>
            <a:r>
              <a:rPr lang="es-ES" sz="2400" dirty="0">
                <a:solidFill>
                  <a:srgbClr val="FF0000"/>
                </a:solidFill>
              </a:rPr>
              <a:t>[</a:t>
            </a:r>
            <a:r>
              <a:rPr lang="es-ES" sz="2400" i="1" dirty="0" err="1">
                <a:solidFill>
                  <a:srgbClr val="FF0000"/>
                </a:solidFill>
              </a:rPr>
              <a:t>wildcard-mask</a:t>
            </a:r>
            <a:r>
              <a:rPr lang="es-ES" sz="2400" dirty="0">
                <a:solidFill>
                  <a:srgbClr val="FF0000"/>
                </a:solidFill>
              </a:rPr>
              <a:t>]</a:t>
            </a:r>
          </a:p>
          <a:p>
            <a:pPr lvl="1"/>
            <a:r>
              <a:rPr lang="es-ES" dirty="0"/>
              <a:t>Permite que las interfaces configuradas para esa dirección de red comiencen a transmitir y recibir actualizaciones de EIGRP.</a:t>
            </a:r>
          </a:p>
          <a:p>
            <a:pPr lvl="1"/>
            <a:r>
              <a:rPr lang="es-ES" dirty="0"/>
              <a:t>Se incluye la red o subred en las actualizaciones de EIGRP.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47" y="3929380"/>
            <a:ext cx="7010399" cy="23622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5B0C247A-F6CD-A326-5CBB-00850C0C86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1843" y="382962"/>
            <a:ext cx="7937767" cy="838200"/>
          </a:xfrm>
        </p:spPr>
        <p:txBody>
          <a:bodyPr/>
          <a:lstStyle/>
          <a:p>
            <a:r>
              <a:rPr lang="es-ES" sz="1600" dirty="0"/>
              <a:t>Configurar el protocolo EIGRP</a:t>
            </a:r>
            <a:br>
              <a:rPr dirty="0"/>
            </a:br>
            <a:r>
              <a:rPr lang="es-ES" dirty="0"/>
              <a:t>Configurar EIGRP</a:t>
            </a:r>
          </a:p>
        </p:txBody>
      </p:sp>
    </p:spTree>
    <p:extLst>
      <p:ext uri="{BB962C8B-B14F-4D97-AF65-F5344CB8AC3E}">
        <p14:creationId xmlns:p14="http://schemas.microsoft.com/office/powerpoint/2010/main" val="1689216362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 </a:t>
            </a:r>
            <a:r>
              <a:rPr lang="en-US" dirty="0"/>
              <a:t>⁪</a:t>
            </a:r>
            <a:r>
              <a:rPr lang="es-ES" dirty="0"/>
              <a:t>máscara de comodín es similar a una máscara de subred, pero se calcula restando </a:t>
            </a:r>
            <a:r>
              <a:rPr lang="es-ES" b="1" dirty="0"/>
              <a:t>255.255.255.255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997" y="4536010"/>
            <a:ext cx="4288006" cy="633206"/>
          </a:xfrm>
          <a:prstGeom prst="rect">
            <a:avLst/>
          </a:prstGeom>
        </p:spPr>
      </p:pic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943342" y="2706441"/>
            <a:ext cx="6314708" cy="149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Por ejemplo, si la máscara de subred es </a:t>
            </a:r>
            <a:r>
              <a:rPr lang="es-ES" b="1" dirty="0"/>
              <a:t>255.255.255.252</a:t>
            </a:r>
            <a:r>
              <a:rPr lang="es-ES" dirty="0"/>
              <a:t>:</a:t>
            </a:r>
          </a:p>
          <a:p>
            <a:pPr marL="142875" lvl="1" indent="0">
              <a:buNone/>
            </a:pPr>
            <a:r>
              <a:rPr lang="es-ES" sz="1800" b="1" dirty="0">
                <a:solidFill>
                  <a:srgbClr val="FF0000"/>
                </a:solidFill>
              </a:rPr>
              <a:t>    </a:t>
            </a:r>
            <a:r>
              <a:rPr lang="es-E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255.255.255.255</a:t>
            </a:r>
          </a:p>
          <a:p>
            <a:pPr marL="142875" lvl="1" indent="0">
              <a:buNone/>
            </a:pPr>
            <a:r>
              <a:rPr lang="es-ES" sz="1800" b="1" u="sng" dirty="0">
                <a:solidFill>
                  <a:srgbClr val="FF0000"/>
                </a:solidFill>
                <a:latin typeface="Courier New" panose="02070309020205020404" pitchFamily="49" charset="0"/>
              </a:rPr>
              <a:t>- 255.255.255.252</a:t>
            </a:r>
            <a:r>
              <a:rPr lang="es-ES" sz="1800" b="1" dirty="0">
                <a:solidFill>
                  <a:srgbClr val="FF0000"/>
                </a:solidFill>
              </a:rPr>
              <a:t>  </a:t>
            </a:r>
          </a:p>
          <a:p>
            <a:pPr marL="142875" lvl="1" indent="0">
              <a:buNone/>
            </a:pPr>
            <a:r>
              <a:rPr lang="es-E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    0.  0.  0. 3 </a:t>
            </a:r>
            <a:r>
              <a:rPr lang="es-ES" sz="1800" b="1" dirty="0">
                <a:solidFill>
                  <a:srgbClr val="FF0000"/>
                </a:solidFill>
              </a:rPr>
              <a:t>Máscara de comodín</a:t>
            </a:r>
            <a:endParaRPr lang="es-ES" sz="1800" b="1" dirty="0">
              <a:solidFill>
                <a:srgbClr val="FF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BFC090C-76A1-EF15-1176-CB04B4509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843" y="382962"/>
            <a:ext cx="793776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r>
              <a:rPr lang="es-ES" sz="1600" kern="0" dirty="0"/>
              <a:t>Configurar el protocolo EIGRP</a:t>
            </a:r>
            <a:br>
              <a:rPr lang="es-ES" kern="0" dirty="0"/>
            </a:br>
            <a:r>
              <a:rPr lang="es-ES" kern="0" dirty="0"/>
              <a:t>Configurar EIGRP</a:t>
            </a:r>
          </a:p>
        </p:txBody>
      </p:sp>
    </p:spTree>
    <p:extLst>
      <p:ext uri="{BB962C8B-B14F-4D97-AF65-F5344CB8AC3E}">
        <p14:creationId xmlns:p14="http://schemas.microsoft.com/office/powerpoint/2010/main" val="3673524227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7" y="1583623"/>
            <a:ext cx="8382714" cy="919547"/>
          </a:xfrm>
        </p:spPr>
        <p:txBody>
          <a:bodyPr/>
          <a:lstStyle/>
          <a:p>
            <a:r>
              <a:rPr lang="es-ES" dirty="0"/>
              <a:t>Las interfaces pasivas evitan que las actualizaciones de EIGRP salgan de una interfaz de router especificada.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133226"/>
              </p:ext>
            </p:extLst>
          </p:nvPr>
        </p:nvGraphicFramePr>
        <p:xfrm>
          <a:off x="491490" y="2432742"/>
          <a:ext cx="677798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7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1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Router(config-router)#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</a:rPr>
                        <a:t>passive-interface </a:t>
                      </a:r>
                      <a:r>
                        <a:rPr lang="es-ES" sz="1800" b="0" i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</a:rPr>
                        <a:t>type number </a:t>
                      </a:r>
                      <a:r>
                        <a:rPr lang="es-E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</a:rPr>
                        <a:t>[default]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1" y="3479276"/>
            <a:ext cx="4362450" cy="45720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AD12DB5-5090-B936-A43E-174CDACE2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843" y="382962"/>
            <a:ext cx="793776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r>
              <a:rPr lang="es-ES" sz="1600" kern="0" dirty="0"/>
              <a:t>Configurar el protocolo EIGRP</a:t>
            </a:r>
            <a:br>
              <a:rPr lang="es-ES" kern="0" dirty="0"/>
            </a:br>
            <a:r>
              <a:rPr lang="es-ES" kern="0" dirty="0"/>
              <a:t>Configurar EIGRP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0F1105E-3D6F-6F18-F59A-52637B9EC92B}"/>
              </a:ext>
            </a:extLst>
          </p:cNvPr>
          <p:cNvSpPr txBox="1">
            <a:spLocks/>
          </p:cNvSpPr>
          <p:nvPr/>
        </p:nvSpPr>
        <p:spPr bwMode="auto">
          <a:xfrm>
            <a:off x="144067" y="4276420"/>
            <a:ext cx="8485583" cy="1467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kern="0" dirty="0"/>
              <a:t>Establezca una interfaz específica o todas las interfaces de </a:t>
            </a:r>
            <a:r>
              <a:rPr lang="es-ES" kern="0" dirty="0" err="1"/>
              <a:t>router</a:t>
            </a:r>
            <a:r>
              <a:rPr lang="es-ES" kern="0" dirty="0"/>
              <a:t> como pasivas.</a:t>
            </a:r>
          </a:p>
          <a:p>
            <a:pPr lvl="1"/>
            <a:r>
              <a:rPr lang="es-ES" kern="0" dirty="0"/>
              <a:t>Las actualizaciones de ruteo de un vecino se ignoran.</a:t>
            </a:r>
          </a:p>
        </p:txBody>
      </p:sp>
    </p:spTree>
    <p:extLst>
      <p:ext uri="{BB962C8B-B14F-4D97-AF65-F5344CB8AC3E}">
        <p14:creationId xmlns:p14="http://schemas.microsoft.com/office/powerpoint/2010/main" val="16918072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Use el comando </a:t>
            </a:r>
            <a:r>
              <a:rPr lang="es-ES" b="1" dirty="0">
                <a:solidFill>
                  <a:srgbClr val="FF0000"/>
                </a:solidFill>
              </a:rPr>
              <a:t>show ip eigrp neighbors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/>
              <a:t>para ver la tabla de vecinos y verificar que el EIGRP haya establecido una adyacencia con sus vecinos. </a:t>
            </a:r>
          </a:p>
          <a:p>
            <a:pPr lvl="1"/>
            <a:r>
              <a:rPr lang="es-ES" dirty="0"/>
              <a:t>El resultado muestra una lista de cada vecino adyacente.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59" y="3335841"/>
            <a:ext cx="5826681" cy="288898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BE90331-807E-BCDE-13A5-5769D50E0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109" y="475126"/>
            <a:ext cx="793776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r>
              <a:rPr lang="es-ES" sz="1600" kern="0" dirty="0"/>
              <a:t>Configurar el protocolo EIGRP</a:t>
            </a:r>
            <a:br>
              <a:rPr lang="es-ES" kern="0" dirty="0"/>
            </a:br>
            <a:r>
              <a:rPr lang="es-ES" kern="0" dirty="0"/>
              <a:t>Verificar EIGRP</a:t>
            </a:r>
          </a:p>
        </p:txBody>
      </p:sp>
    </p:spTree>
    <p:extLst>
      <p:ext uri="{BB962C8B-B14F-4D97-AF65-F5344CB8AC3E}">
        <p14:creationId xmlns:p14="http://schemas.microsoft.com/office/powerpoint/2010/main" val="1143498887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36949" y="1217557"/>
            <a:ext cx="4052611" cy="4507989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6" y="1656195"/>
            <a:ext cx="4892883" cy="4155319"/>
          </a:xfrm>
        </p:spPr>
        <p:txBody>
          <a:bodyPr/>
          <a:lstStyle/>
          <a:p>
            <a:r>
              <a:rPr lang="es-ES" sz="1400" dirty="0"/>
              <a:t>El comando </a:t>
            </a:r>
            <a:r>
              <a:rPr lang="es-ES" sz="1400" b="1" dirty="0">
                <a:solidFill>
                  <a:srgbClr val="FF0000"/>
                </a:solidFill>
              </a:rPr>
              <a:t>show ip protocols</a:t>
            </a:r>
            <a:r>
              <a:rPr lang="es-ES" sz="1400" dirty="0">
                <a:solidFill>
                  <a:srgbClr val="FF0000"/>
                </a:solidFill>
              </a:rPr>
              <a:t> </a:t>
            </a:r>
            <a:r>
              <a:rPr lang="es-ES" sz="1400" dirty="0"/>
              <a:t>es útil para identificar los parámetros y demás información acerca del estado actual de cualquier proceso activo de protocolo de routing IPv4 configurado en el router. </a:t>
            </a:r>
          </a:p>
          <a:p>
            <a:r>
              <a:rPr lang="es-ES" sz="1400" dirty="0"/>
              <a:t>Por ejemplo, en la salida de comando en la figura: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200" dirty="0"/>
              <a:t>El EIGRP es un protocolo de routing dinámico activo en el R1, configurado con el número de sistema autónomo 1.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200" dirty="0"/>
              <a:t>El ID de router EIGRP del R1 es 1.1.1.1.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200" dirty="0"/>
              <a:t>Las distancias administrativas del EIGRP en el R1 son AD interna de 90 y externa de 170 (valores predeterminados).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200" dirty="0"/>
              <a:t>De manera predeterminada, el EIGRP no resume redes automáticamente. Las subredes se incluyen en las actualizaciones de routing.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200" dirty="0"/>
              <a:t>Las adyacencias de EIGRP vecinos que el R1 tiene con otros routers se utilizan para recibir actualizaciones de routing del EIGRP.</a:t>
            </a:r>
          </a:p>
          <a:p>
            <a:endParaRPr lang="es-E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309" y="1309974"/>
            <a:ext cx="3952109" cy="32273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938" y="4150395"/>
            <a:ext cx="3195005" cy="1504264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5EE71A6-FE81-8D9A-9BB4-39B04EE8A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109" y="475126"/>
            <a:ext cx="793776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r>
              <a:rPr lang="es-ES" sz="1600" kern="0" dirty="0"/>
              <a:t>Configurar el protocolo EIGRP</a:t>
            </a:r>
            <a:br>
              <a:rPr lang="es-ES" kern="0" dirty="0"/>
            </a:br>
            <a:r>
              <a:rPr lang="es-ES" kern="0" dirty="0"/>
              <a:t>Verificar EIGRP</a:t>
            </a:r>
          </a:p>
        </p:txBody>
      </p:sp>
    </p:spTree>
    <p:extLst>
      <p:ext uri="{BB962C8B-B14F-4D97-AF65-F5344CB8AC3E}">
        <p14:creationId xmlns:p14="http://schemas.microsoft.com/office/powerpoint/2010/main" val="1088739287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18" y="2230046"/>
            <a:ext cx="2583202" cy="2028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82" y="3516450"/>
            <a:ext cx="3102305" cy="1962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898" y="1111891"/>
            <a:ext cx="2994775" cy="2069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8700" y="3516449"/>
            <a:ext cx="3005527" cy="19194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28CF0D-DB61-D19A-6288-F02290A9F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109" y="463696"/>
            <a:ext cx="793776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r>
              <a:rPr lang="es-ES" sz="1600" kern="0" dirty="0"/>
              <a:t>Configurar el protocolo EIGRP</a:t>
            </a:r>
            <a:br>
              <a:rPr lang="es-ES" kern="0" dirty="0"/>
            </a:br>
            <a:r>
              <a:rPr lang="es-ES" kern="0" dirty="0"/>
              <a:t>Verificar EIGRP</a:t>
            </a:r>
          </a:p>
        </p:txBody>
      </p:sp>
    </p:spTree>
    <p:extLst>
      <p:ext uri="{BB962C8B-B14F-4D97-AF65-F5344CB8AC3E}">
        <p14:creationId xmlns:p14="http://schemas.microsoft.com/office/powerpoint/2010/main" val="1316860933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RIPv2 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92449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456613" cy="871200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 RIP</a:t>
            </a:r>
            <a:br>
              <a:rPr dirty="0"/>
            </a:br>
            <a:r>
              <a:rPr lang="es-ES" sz="2800" dirty="0"/>
              <a:t>Modo de configuración RIP de un router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859" y="1828799"/>
            <a:ext cx="6111813" cy="156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5026" y="3598585"/>
            <a:ext cx="4827898" cy="293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5816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456613" cy="885372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 RIP</a:t>
            </a:r>
            <a:br>
              <a:rPr dirty="0"/>
            </a:br>
            <a:r>
              <a:rPr lang="es-ES" sz="2800" dirty="0"/>
              <a:t>Verificar el ruteo RIP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191" y="1517531"/>
            <a:ext cx="3828639" cy="382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4014" y="4609832"/>
            <a:ext cx="4171950" cy="200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8F6D4568-04C0-43AF-9D84-79E8C091E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6830" y="1525704"/>
            <a:ext cx="4827898" cy="293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0508862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456613" cy="885372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 RIP</a:t>
            </a:r>
            <a:br>
              <a:rPr dirty="0"/>
            </a:br>
            <a:r>
              <a:rPr lang="es-ES" sz="2800" dirty="0"/>
              <a:t>Habilitar y verificar RIPv2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33211" y="1472631"/>
            <a:ext cx="6077578" cy="538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0176112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3200"/>
            <a:ext cx="8456613" cy="871538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 RIP</a:t>
            </a:r>
            <a:br>
              <a:rPr dirty="0"/>
            </a:br>
            <a:r>
              <a:rPr lang="es-ES" sz="2800" dirty="0"/>
              <a:t>Deshabilitar la sumarización automática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4178" y="1459743"/>
            <a:ext cx="8959821" cy="69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ts val="2500"/>
              </a:lnSpc>
              <a:spcBef>
                <a:spcPts val="6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1500" dirty="0">
                <a:latin typeface="+mn-lt"/>
              </a:rPr>
              <a:t>En forma similar a RIPv1, RIPv2 resume automáticamente las redes principales de manera predeterminada.</a:t>
            </a:r>
            <a:endParaRPr lang="es-ES" sz="15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7A95280-3436-43CB-9AC9-5C2D40A79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062" y="1920815"/>
            <a:ext cx="3560760" cy="4382919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C4FAFF53-8C63-42F1-ACA0-8BA6C1EFDA27}"/>
              </a:ext>
            </a:extLst>
          </p:cNvPr>
          <p:cNvSpPr txBox="1"/>
          <p:nvPr/>
        </p:nvSpPr>
        <p:spPr>
          <a:xfrm>
            <a:off x="184178" y="2198508"/>
            <a:ext cx="5214884" cy="4105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ts val="2500"/>
              </a:lnSpc>
              <a:spcBef>
                <a:spcPts val="6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1500" dirty="0">
                <a:latin typeface="+mn-lt"/>
              </a:rPr>
              <a:t>Para modificar el comportamiento predeterminado de sumarización automática de RIPv2, utilice el comando</a:t>
            </a:r>
            <a:r>
              <a:rPr lang="es-ES" sz="1500" b="1" dirty="0">
                <a:latin typeface="+mn-lt"/>
              </a:rPr>
              <a:t> no auto-summary</a:t>
            </a:r>
            <a:r>
              <a:rPr lang="es-ES" sz="1500" dirty="0">
                <a:latin typeface="+mn-lt"/>
              </a:rPr>
              <a:t>. Este comando no tiene ningún efecto cuando se utiliza RIPv1.</a:t>
            </a:r>
          </a:p>
          <a:p>
            <a:pPr marL="342900" indent="-342900" algn="l">
              <a:lnSpc>
                <a:spcPts val="2500"/>
              </a:lnSpc>
              <a:spcBef>
                <a:spcPts val="6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1500" dirty="0">
                <a:latin typeface="+mn-lt"/>
              </a:rPr>
              <a:t>Cuando se deshabilita la sumarización automática, RIPv2 ya no resume las redes a su dirección con clase en routers fronterizos. RIPv2 ahora incluye todas las subredes y sus máscaras correspondientes en sus actualizaciones de ruteo. </a:t>
            </a:r>
          </a:p>
          <a:p>
            <a:pPr marL="342900" indent="-342900" algn="l">
              <a:lnSpc>
                <a:spcPts val="2500"/>
              </a:lnSpc>
              <a:spcBef>
                <a:spcPts val="6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1500" dirty="0">
                <a:latin typeface="+mn-lt"/>
              </a:rPr>
              <a:t>El comando</a:t>
            </a:r>
            <a:r>
              <a:rPr lang="es-ES" sz="1500" b="1" dirty="0">
                <a:latin typeface="+mn-lt"/>
              </a:rPr>
              <a:t> show ip protocols </a:t>
            </a:r>
            <a:r>
              <a:rPr lang="es-ES" sz="1500" dirty="0">
                <a:latin typeface="+mn-lt"/>
              </a:rPr>
              <a:t>ahora indica que la sumarización automática de redes no tiene efecto.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908114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456613" cy="885372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 RIP</a:t>
            </a:r>
            <a:br>
              <a:rPr dirty="0"/>
            </a:br>
            <a:r>
              <a:rPr lang="es-ES" sz="2800" dirty="0"/>
              <a:t>Configurar interfaces pasivas</a:t>
            </a:r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020" y="3581400"/>
            <a:ext cx="425767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648" y="1728080"/>
            <a:ext cx="4973638" cy="1951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6648" y="3904343"/>
            <a:ext cx="3710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000" dirty="0"/>
              <a:t>El envío de actualizaciones innecesarias a una LAN impacta en la red de tres maneras: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2000" dirty="0"/>
              <a:t>Desperdicio de ancho de banda 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2000" dirty="0"/>
              <a:t>Recursos desperdiciados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2000" dirty="0"/>
              <a:t>Riesgo de seguridad </a:t>
            </a:r>
          </a:p>
        </p:txBody>
      </p:sp>
    </p:spTree>
    <p:extLst>
      <p:ext uri="{BB962C8B-B14F-4D97-AF65-F5344CB8AC3E}">
        <p14:creationId xmlns:p14="http://schemas.microsoft.com/office/powerpoint/2010/main" val="2730322785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456613" cy="885372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 RIP</a:t>
            </a:r>
            <a:br>
              <a:rPr dirty="0"/>
            </a:br>
            <a:r>
              <a:rPr lang="es-ES" sz="2800" dirty="0"/>
              <a:t>Propagar una ruta por default (predeterminada)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039" y="1535113"/>
            <a:ext cx="5157559" cy="188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29" y="3260759"/>
            <a:ext cx="4393291" cy="345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76606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EIGRP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198661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34448</TotalTime>
  <Pages>28</Pages>
  <Words>1186</Words>
  <Application>Microsoft Office PowerPoint</Application>
  <PresentationFormat>Presentación en pantalla (4:3)</PresentationFormat>
  <Paragraphs>140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Courier New</vt:lpstr>
      <vt:lpstr>Wingdings</vt:lpstr>
      <vt:lpstr>PPT-TMPLT-WHT_C</vt:lpstr>
      <vt:lpstr>NetAcad-4F_PPT-WHT_060408</vt:lpstr>
      <vt:lpstr>Configuración de RIP y EIGRP</vt:lpstr>
      <vt:lpstr>RIPv2 </vt:lpstr>
      <vt:lpstr>Configurar el protocolo RIP Modo de configuración RIP de un router</vt:lpstr>
      <vt:lpstr>Configurar el protocolo RIP Verificar el ruteo RIP</vt:lpstr>
      <vt:lpstr>Configurar el protocolo RIP Habilitar y verificar RIPv2</vt:lpstr>
      <vt:lpstr>Configurar el protocolo RIP Deshabilitar la sumarización automática</vt:lpstr>
      <vt:lpstr>Configurar el protocolo RIP Configurar interfaces pasivas</vt:lpstr>
      <vt:lpstr>Configurar el protocolo RIP Propagar una ruta por default (predeterminada)</vt:lpstr>
      <vt:lpstr>EIGRP</vt:lpstr>
      <vt:lpstr>Configurar el protocolo EIGRP Configurar EIGRP</vt:lpstr>
      <vt:lpstr>Configurar el protocolo EIGRP Configurar EIGRP</vt:lpstr>
      <vt:lpstr>Configurar el protocolo EIGRP Configurar EIGRP</vt:lpstr>
      <vt:lpstr>Configurar el protocolo EIGRP Configurar EIGRP</vt:lpstr>
      <vt:lpstr>Configurar el protocolo EIGRP Configurar EIGRP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1115</cp:revision>
  <cp:lastPrinted>1999-01-27T00:54:54Z</cp:lastPrinted>
  <dcterms:created xsi:type="dcterms:W3CDTF">2006-10-23T15:07:30Z</dcterms:created>
  <dcterms:modified xsi:type="dcterms:W3CDTF">2023-03-09T05:36:00Z</dcterms:modified>
</cp:coreProperties>
</file>